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93" r:id="rId6"/>
    <p:sldId id="266" r:id="rId7"/>
    <p:sldId id="268" r:id="rId8"/>
    <p:sldId id="269" r:id="rId9"/>
    <p:sldId id="279" r:id="rId10"/>
    <p:sldId id="288" r:id="rId11"/>
    <p:sldId id="289" r:id="rId12"/>
    <p:sldId id="273" r:id="rId13"/>
    <p:sldId id="274" r:id="rId14"/>
    <p:sldId id="276" r:id="rId15"/>
    <p:sldId id="277" r:id="rId16"/>
    <p:sldId id="278" r:id="rId17"/>
    <p:sldId id="290" r:id="rId18"/>
    <p:sldId id="292" r:id="rId19"/>
    <p:sldId id="291" r:id="rId20"/>
    <p:sldId id="281" r:id="rId21"/>
    <p:sldId id="282" r:id="rId22"/>
    <p:sldId id="283" r:id="rId23"/>
    <p:sldId id="280" r:id="rId24"/>
    <p:sldId id="284" r:id="rId25"/>
    <p:sldId id="285" r:id="rId2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86799"/>
  </p:normalViewPr>
  <p:slideViewPr>
    <p:cSldViewPr snapToGrid="0">
      <p:cViewPr varScale="1">
        <p:scale>
          <a:sx n="184" d="100"/>
          <a:sy n="184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303ceb2e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303ceb2e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21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303ceb2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303ceb2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fd555547d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fd555547d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fd555547d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3fd555547d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fd555547d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fd555547d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fd555547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fd555547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fd555547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fd555547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693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fd555547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fd555547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225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fd555547d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fd555547d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97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fd55554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fd55554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d555547d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d555547d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fd555547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fd555547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fd555547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fd555547d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d555547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3fd555547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303ceb2e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4303ceb2e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fd555547d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fd555547d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fd555547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fd555547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46eae02b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46eae02b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632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649e17f5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649e17f5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649e17f5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649e17f5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49e17f5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49e17f5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303ceb2e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303ceb2e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303ceb2e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303ceb2e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1149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11139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32035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0"/>
            <a:ext cx="9144000" cy="55626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33961" y="85848"/>
            <a:ext cx="1648139" cy="38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0" y="31575"/>
            <a:ext cx="1897201" cy="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11139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32035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0"/>
            <a:ext cx="9144000" cy="5562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33961" y="85848"/>
            <a:ext cx="1648139" cy="38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0" y="31575"/>
            <a:ext cx="1897201" cy="4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30850"/>
            <a:ext cx="8520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11700" y="1130850"/>
            <a:ext cx="8520600" cy="3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44398"/>
            <a:ext cx="9144000" cy="299102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30850"/>
            <a:ext cx="8520600" cy="3438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0" y="4870839"/>
            <a:ext cx="22541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Reaping the Whirlwind</a:t>
            </a:r>
            <a:endParaRPr sz="1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4844398"/>
            <a:ext cx="9144000" cy="2991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311700" y="1130850"/>
            <a:ext cx="8520600" cy="3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0" y="4870839"/>
            <a:ext cx="2254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Reaping the Whirlwind</a:t>
            </a:r>
            <a:endParaRPr sz="10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lextsolovikos.github.io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ctrTitle"/>
          </p:nvPr>
        </p:nvSpPr>
        <p:spPr>
          <a:xfrm>
            <a:off x="311700" y="1469744"/>
            <a:ext cx="85206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600"/>
              <a:t>Control of Large-Scale Motions in Turbulent Boundary Layers</a:t>
            </a:r>
            <a:endParaRPr sz="3600"/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11" name="Google Shape;111;p25"/>
          <p:cNvSpPr txBox="1"/>
          <p:nvPr/>
        </p:nvSpPr>
        <p:spPr>
          <a:xfrm>
            <a:off x="311700" y="2478204"/>
            <a:ext cx="8520600" cy="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595959"/>
                </a:solidFill>
              </a:rPr>
              <a:t>Alex Tsolovikos</a:t>
            </a:r>
            <a:endParaRPr sz="2000">
              <a:solidFill>
                <a:srgbClr val="59595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>
                <a:solidFill>
                  <a:srgbClr val="595959"/>
                </a:solidFill>
              </a:rPr>
              <a:t>PhD Candidate</a:t>
            </a:r>
            <a:endParaRPr sz="1600">
              <a:solidFill>
                <a:srgbClr val="59595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>
                <a:solidFill>
                  <a:srgbClr val="595959"/>
                </a:solidFill>
              </a:rPr>
              <a:t>Supervisors: David Goldstein and Efstathios Bakolas</a:t>
            </a:r>
            <a:endParaRPr sz="1600">
              <a:solidFill>
                <a:srgbClr val="59595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600">
              <a:solidFill>
                <a:srgbClr val="59595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300">
                <a:solidFill>
                  <a:schemeClr val="dk2"/>
                </a:solidFill>
              </a:rPr>
              <a:t>Department of Aerospace Engineering and Engineering Mechanics</a:t>
            </a:r>
            <a:endParaRPr sz="1300">
              <a:solidFill>
                <a:schemeClr val="dk2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300">
                <a:solidFill>
                  <a:srgbClr val="595959"/>
                </a:solidFill>
              </a:rPr>
              <a:t>The University of Texas at Austin</a:t>
            </a:r>
            <a:endParaRPr sz="1300">
              <a:solidFill>
                <a:srgbClr val="595959"/>
              </a:solidFill>
            </a:endParaRPr>
          </a:p>
        </p:txBody>
      </p:sp>
      <p:sp>
        <p:nvSpPr>
          <p:cNvPr id="112" name="Google Shape;112;p25"/>
          <p:cNvSpPr txBox="1"/>
          <p:nvPr/>
        </p:nvSpPr>
        <p:spPr>
          <a:xfrm>
            <a:off x="311700" y="4237799"/>
            <a:ext cx="85206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595959"/>
                </a:solidFill>
              </a:rPr>
              <a:t>Tuesday, August 2nd, 2022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 LSM Trajectory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19A2A-B494-16EE-2382-9C8E0538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5840" y="1383030"/>
            <a:ext cx="7132320" cy="2377440"/>
          </a:xfrm>
          <a:prstGeom prst="rect">
            <a:avLst/>
          </a:prstGeom>
        </p:spPr>
      </p:pic>
      <p:sp>
        <p:nvSpPr>
          <p:cNvPr id="2" name="Google Shape;240;p38">
            <a:extLst>
              <a:ext uri="{FF2B5EF4-FFF2-40B4-BE49-F238E27FC236}">
                <a16:creationId xmlns:a16="http://schemas.microsoft.com/office/drawing/2014/main" id="{257DBBEC-91C0-AD88-783B-D3F3AAA61689}"/>
              </a:ext>
            </a:extLst>
          </p:cNvPr>
          <p:cNvSpPr txBox="1"/>
          <p:nvPr/>
        </p:nvSpPr>
        <p:spPr>
          <a:xfrm>
            <a:off x="732450" y="4115800"/>
            <a:ext cx="7679100" cy="72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</a:rPr>
              <a:t>Use </a:t>
            </a:r>
            <a:r>
              <a:rPr lang="en-US" sz="1500" b="1" dirty="0">
                <a:solidFill>
                  <a:schemeClr val="dk2"/>
                </a:solidFill>
              </a:rPr>
              <a:t>Taylor’s hypothesis </a:t>
            </a:r>
            <a:r>
              <a:rPr lang="en-US" sz="1500" dirty="0">
                <a:solidFill>
                  <a:schemeClr val="dk2"/>
                </a:solidFill>
              </a:rPr>
              <a:t>to predict the trajectory of an LSM</a:t>
            </a:r>
            <a:endParaRPr sz="15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6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Downwash</a:t>
            </a:r>
            <a:endParaRPr/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t="4579" b="59639"/>
          <a:stretch/>
        </p:blipFill>
        <p:spPr>
          <a:xfrm>
            <a:off x="556675" y="1130850"/>
            <a:ext cx="8030649" cy="1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 rotWithShape="1">
          <a:blip r:embed="rId4">
            <a:alphaModFix/>
          </a:blip>
          <a:srcRect t="40686" r="7037" b="20401"/>
          <a:stretch/>
        </p:blipFill>
        <p:spPr>
          <a:xfrm>
            <a:off x="607850" y="2831050"/>
            <a:ext cx="7875774" cy="186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42"/>
          <p:cNvCxnSpPr/>
          <p:nvPr/>
        </p:nvCxnSpPr>
        <p:spPr>
          <a:xfrm rot="10800000" flipH="1">
            <a:off x="5580550" y="1716100"/>
            <a:ext cx="308400" cy="51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4" name="Google Shape;274;p42"/>
          <p:cNvSpPr txBox="1"/>
          <p:nvPr/>
        </p:nvSpPr>
        <p:spPr>
          <a:xfrm>
            <a:off x="5407750" y="135720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Gaussian Jet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5849175" y="3542450"/>
            <a:ext cx="228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Mid-plane streamwise velocity</a:t>
            </a:r>
            <a:endParaRPr sz="1200"/>
          </a:p>
        </p:txBody>
      </p:sp>
      <p:cxnSp>
        <p:nvCxnSpPr>
          <p:cNvPr id="276" name="Google Shape;276;p42"/>
          <p:cNvCxnSpPr/>
          <p:nvPr/>
        </p:nvCxnSpPr>
        <p:spPr>
          <a:xfrm rot="10800000">
            <a:off x="1978375" y="4375000"/>
            <a:ext cx="196200" cy="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7" name="Google Shape;277;p42"/>
          <p:cNvSpPr txBox="1"/>
          <p:nvPr/>
        </p:nvSpPr>
        <p:spPr>
          <a:xfrm>
            <a:off x="2103100" y="3911750"/>
            <a:ext cx="264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45 deg pitch angle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l="8917" b="30986"/>
          <a:stretch/>
        </p:blipFill>
        <p:spPr>
          <a:xfrm>
            <a:off x="695750" y="652350"/>
            <a:ext cx="7106874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Force Field Distributions (x-y plane)</a:t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 rotWithShape="1">
          <a:blip r:embed="rId4">
            <a:alphaModFix/>
          </a:blip>
          <a:srcRect l="8917" t="22073" r="7665" b="27077"/>
          <a:stretch/>
        </p:blipFill>
        <p:spPr>
          <a:xfrm>
            <a:off x="695750" y="3000150"/>
            <a:ext cx="6508824" cy="13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4030150" y="1561375"/>
            <a:ext cx="264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Off-the-wall Gaussian Jet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8011500" y="929100"/>
            <a:ext cx="103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Fx = -Fy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5414925" y="30375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Wall-mounted Gamma Distribution Jet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Plasma Actuators*</a:t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75" y="144550"/>
            <a:ext cx="3960250" cy="1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/>
        </p:nvSpPr>
        <p:spPr>
          <a:xfrm>
            <a:off x="5237800" y="425575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Flow entrainment</a:t>
            </a:r>
            <a:endParaRPr b="1"/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50" y="2089700"/>
            <a:ext cx="5884202" cy="22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 txBox="1"/>
          <p:nvPr/>
        </p:nvSpPr>
        <p:spPr>
          <a:xfrm>
            <a:off x="795875" y="1765700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Body Forces of a Plasma Actuator</a:t>
            </a:r>
            <a:endParaRPr b="1"/>
          </a:p>
        </p:txBody>
      </p:sp>
      <p:sp>
        <p:nvSpPr>
          <p:cNvPr id="310" name="Google Shape;310;p45"/>
          <p:cNvSpPr txBox="1"/>
          <p:nvPr/>
        </p:nvSpPr>
        <p:spPr>
          <a:xfrm>
            <a:off x="6303400" y="2371638"/>
            <a:ext cx="35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Experiment</a:t>
            </a:r>
            <a:endParaRPr b="1"/>
          </a:p>
        </p:txBody>
      </p:sp>
      <p:sp>
        <p:nvSpPr>
          <p:cNvPr id="311" name="Google Shape;311;p45"/>
          <p:cNvSpPr txBox="1"/>
          <p:nvPr/>
        </p:nvSpPr>
        <p:spPr>
          <a:xfrm>
            <a:off x="6303400" y="3144225"/>
            <a:ext cx="24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Suzen &amp; Huang Model</a:t>
            </a:r>
            <a:endParaRPr b="1"/>
          </a:p>
        </p:txBody>
      </p:sp>
      <p:sp>
        <p:nvSpPr>
          <p:cNvPr id="312" name="Google Shape;312;p45"/>
          <p:cNvSpPr txBox="1"/>
          <p:nvPr/>
        </p:nvSpPr>
        <p:spPr>
          <a:xfrm>
            <a:off x="331800" y="4357025"/>
            <a:ext cx="839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*Brauner, T., Laizet, S., Benard, N. and Moreau, E., 2016. Modelling of dielectric barrier discharge plasma actuators for direct numerical simulations. In </a:t>
            </a:r>
            <a:r>
              <a:rPr lang="en-US" sz="1000" i="1">
                <a:solidFill>
                  <a:schemeClr val="dk1"/>
                </a:solidFill>
              </a:rPr>
              <a:t>8th AIAA Flow Control Conference</a:t>
            </a:r>
            <a:r>
              <a:rPr lang="en-US" sz="1000">
                <a:solidFill>
                  <a:schemeClr val="dk1"/>
                </a:solidFill>
              </a:rPr>
              <a:t> (p. 3774).</a:t>
            </a:r>
            <a:endParaRPr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Gaussian Jet: Mid-plane Wall-Normal Velocity</a:t>
            </a:r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3" y="1458124"/>
            <a:ext cx="8924387" cy="22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Gamma Jet: Mid-plane Wall Normal Velocity</a:t>
            </a:r>
            <a:endParaRPr/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03" y="1458125"/>
            <a:ext cx="8924400" cy="222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Optimal Output Tracking Control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DA458-3B78-66E1-61AF-B66DD6F0D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28"/>
          <a:stretch/>
        </p:blipFill>
        <p:spPr>
          <a:xfrm>
            <a:off x="1854200" y="1686186"/>
            <a:ext cx="5435600" cy="865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79B6DB-E7A0-5580-9E52-A1285D383FDB}"/>
              </a:ext>
            </a:extLst>
          </p:cNvPr>
          <p:cNvSpPr txBox="1"/>
          <p:nvPr/>
        </p:nvSpPr>
        <p:spPr>
          <a:xfrm>
            <a:off x="5421981" y="2953264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Downwash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1A60F-F5C2-DCD8-1E28-D51610598ABA}"/>
              </a:ext>
            </a:extLst>
          </p:cNvPr>
          <p:cNvSpPr txBox="1"/>
          <p:nvPr/>
        </p:nvSpPr>
        <p:spPr>
          <a:xfrm>
            <a:off x="3139044" y="2971801"/>
            <a:ext cx="2112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Minimize Control Effort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4A0207-CFFF-D607-D7B6-70945B21E184}"/>
              </a:ext>
            </a:extLst>
          </p:cNvPr>
          <p:cNvCxnSpPr>
            <a:cxnSpLocks/>
            <a:stCxn id="4" idx="0"/>
            <a:endCxn id="17" idx="2"/>
          </p:cNvCxnSpPr>
          <p:nvPr/>
        </p:nvCxnSpPr>
        <p:spPr>
          <a:xfrm flipV="1">
            <a:off x="4195176" y="2505777"/>
            <a:ext cx="444444" cy="46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8C335-35BA-F411-DE1D-39D107550643}"/>
              </a:ext>
            </a:extLst>
          </p:cNvPr>
          <p:cNvCxnSpPr>
            <a:cxnSpLocks/>
            <a:stCxn id="3" idx="0"/>
            <a:endCxn id="18" idx="2"/>
          </p:cNvCxnSpPr>
          <p:nvPr/>
        </p:nvCxnSpPr>
        <p:spPr>
          <a:xfrm flipH="1" flipV="1">
            <a:off x="6276773" y="2512319"/>
            <a:ext cx="79118" cy="440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FBAF6C-CE8F-478A-5202-5661E1CE75B0}"/>
              </a:ext>
            </a:extLst>
          </p:cNvPr>
          <p:cNvSpPr/>
          <p:nvPr/>
        </p:nvSpPr>
        <p:spPr>
          <a:xfrm>
            <a:off x="4195176" y="2119002"/>
            <a:ext cx="888888" cy="386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D4343-302B-E3D3-9408-863C13F560DD}"/>
              </a:ext>
            </a:extLst>
          </p:cNvPr>
          <p:cNvSpPr/>
          <p:nvPr/>
        </p:nvSpPr>
        <p:spPr>
          <a:xfrm>
            <a:off x="5329786" y="2125544"/>
            <a:ext cx="1893974" cy="3867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7B915-2534-8B87-B7A8-1DFD36DB1167}"/>
              </a:ext>
            </a:extLst>
          </p:cNvPr>
          <p:cNvSpPr txBox="1"/>
          <p:nvPr/>
        </p:nvSpPr>
        <p:spPr>
          <a:xfrm>
            <a:off x="690204" y="2664024"/>
            <a:ext cx="211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Optimal Control Inputs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Jet Magnitude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90BC5D-58F9-7FB5-2C58-0A34BE2EA636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1746336" y="2119002"/>
            <a:ext cx="243104" cy="54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Google Shape;240;p38">
            <a:extLst>
              <a:ext uri="{FF2B5EF4-FFF2-40B4-BE49-F238E27FC236}">
                <a16:creationId xmlns:a16="http://schemas.microsoft.com/office/drawing/2014/main" id="{88F9A48A-368C-7A4B-4C27-A3C325E42F3D}"/>
              </a:ext>
            </a:extLst>
          </p:cNvPr>
          <p:cNvSpPr txBox="1"/>
          <p:nvPr/>
        </p:nvSpPr>
        <p:spPr>
          <a:xfrm>
            <a:off x="732450" y="4115800"/>
            <a:ext cx="7679100" cy="4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</a:rPr>
              <a:t>We need a model for predicting the downwash for a given input</a:t>
            </a:r>
            <a:endParaRPr sz="15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48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025F673-D044-3235-30E4-0217D8977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90"/>
          <a:stretch/>
        </p:blipFill>
        <p:spPr>
          <a:xfrm>
            <a:off x="1854200" y="2469721"/>
            <a:ext cx="6207296" cy="1505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8D77398-8C2F-308F-464D-15E74401D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965"/>
          <a:stretch/>
        </p:blipFill>
        <p:spPr>
          <a:xfrm>
            <a:off x="1854200" y="1365844"/>
            <a:ext cx="6207296" cy="917324"/>
          </a:xfrm>
          <a:prstGeom prst="rect">
            <a:avLst/>
          </a:prstGeom>
        </p:spPr>
      </p:pic>
      <p:sp>
        <p:nvSpPr>
          <p:cNvPr id="324" name="Google Shape;324;p4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Optimal Output Tracking Control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9B6DB-E7A0-5580-9E52-A1285D383FDB}"/>
              </a:ext>
            </a:extLst>
          </p:cNvPr>
          <p:cNvSpPr txBox="1"/>
          <p:nvPr/>
        </p:nvSpPr>
        <p:spPr>
          <a:xfrm>
            <a:off x="7087125" y="272525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Maximize Downwash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1A60F-F5C2-DCD8-1E28-D51610598ABA}"/>
              </a:ext>
            </a:extLst>
          </p:cNvPr>
          <p:cNvSpPr txBox="1"/>
          <p:nvPr/>
        </p:nvSpPr>
        <p:spPr>
          <a:xfrm>
            <a:off x="6846605" y="1552397"/>
            <a:ext cx="2112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Minimize Control Effort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8C335-35BA-F411-DE1D-39D107550643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6909331" y="2272219"/>
            <a:ext cx="706074" cy="41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FFBAF6C-CE8F-478A-5202-5661E1CE75B0}"/>
              </a:ext>
            </a:extLst>
          </p:cNvPr>
          <p:cNvSpPr/>
          <p:nvPr/>
        </p:nvSpPr>
        <p:spPr>
          <a:xfrm>
            <a:off x="4531540" y="1897324"/>
            <a:ext cx="1035779" cy="386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3D4343-302B-E3D3-9408-863C13F560DD}"/>
              </a:ext>
            </a:extLst>
          </p:cNvPr>
          <p:cNvSpPr/>
          <p:nvPr/>
        </p:nvSpPr>
        <p:spPr>
          <a:xfrm>
            <a:off x="5797626" y="1885444"/>
            <a:ext cx="2223409" cy="386775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A7B915-2534-8B87-B7A8-1DFD36DB1167}"/>
              </a:ext>
            </a:extLst>
          </p:cNvPr>
          <p:cNvSpPr txBox="1"/>
          <p:nvPr/>
        </p:nvSpPr>
        <p:spPr>
          <a:xfrm>
            <a:off x="311700" y="1901628"/>
            <a:ext cx="211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Optimal Control Inputs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Jet Magnitude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90BC5D-58F9-7FB5-2C58-0A34BE2EA636}"/>
              </a:ext>
            </a:extLst>
          </p:cNvPr>
          <p:cNvCxnSpPr>
            <a:cxnSpLocks/>
          </p:cNvCxnSpPr>
          <p:nvPr/>
        </p:nvCxnSpPr>
        <p:spPr>
          <a:xfrm flipV="1">
            <a:off x="1371692" y="1675051"/>
            <a:ext cx="482508" cy="226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Google Shape;240;p38">
            <a:extLst>
              <a:ext uri="{FF2B5EF4-FFF2-40B4-BE49-F238E27FC236}">
                <a16:creationId xmlns:a16="http://schemas.microsoft.com/office/drawing/2014/main" id="{88F9A48A-368C-7A4B-4C27-A3C325E42F3D}"/>
              </a:ext>
            </a:extLst>
          </p:cNvPr>
          <p:cNvSpPr txBox="1"/>
          <p:nvPr/>
        </p:nvSpPr>
        <p:spPr>
          <a:xfrm>
            <a:off x="732450" y="4115800"/>
            <a:ext cx="7679100" cy="4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</a:rPr>
              <a:t>We need a model for predicting the downwash for a given input</a:t>
            </a:r>
            <a:endParaRPr sz="1500" b="1" dirty="0">
              <a:solidFill>
                <a:schemeClr val="dk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4A0207-CFFF-D607-D7B6-70945B21E18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567319" y="1706286"/>
            <a:ext cx="1279286" cy="169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74DADB-CEFC-C826-F04C-8C11509D48F7}"/>
              </a:ext>
            </a:extLst>
          </p:cNvPr>
          <p:cNvSpPr txBox="1"/>
          <p:nvPr/>
        </p:nvSpPr>
        <p:spPr>
          <a:xfrm>
            <a:off x="6846605" y="3288560"/>
            <a:ext cx="15376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ROM Dynamics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Input Constraints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CA1ABA-08F3-5C31-78F1-B0B9F805B386}"/>
              </a:ext>
            </a:extLst>
          </p:cNvPr>
          <p:cNvSpPr/>
          <p:nvPr/>
        </p:nvSpPr>
        <p:spPr>
          <a:xfrm>
            <a:off x="3403651" y="2485627"/>
            <a:ext cx="3276548" cy="103440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B1B7218-32D1-50B6-55E7-A5C7178F8848}"/>
              </a:ext>
            </a:extLst>
          </p:cNvPr>
          <p:cNvCxnSpPr>
            <a:cxnSpLocks/>
          </p:cNvCxnSpPr>
          <p:nvPr/>
        </p:nvCxnSpPr>
        <p:spPr>
          <a:xfrm flipH="1" flipV="1">
            <a:off x="6696383" y="2970428"/>
            <a:ext cx="473160" cy="318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Sparsity-Promoting DMD with Control</a:t>
            </a:r>
            <a:endParaRPr dirty="0"/>
          </a:p>
        </p:txBody>
      </p:sp>
      <p:sp>
        <p:nvSpPr>
          <p:cNvPr id="27" name="Google Shape;240;p38">
            <a:extLst>
              <a:ext uri="{FF2B5EF4-FFF2-40B4-BE49-F238E27FC236}">
                <a16:creationId xmlns:a16="http://schemas.microsoft.com/office/drawing/2014/main" id="{88F9A48A-368C-7A4B-4C27-A3C325E42F3D}"/>
              </a:ext>
            </a:extLst>
          </p:cNvPr>
          <p:cNvSpPr txBox="1"/>
          <p:nvPr/>
        </p:nvSpPr>
        <p:spPr>
          <a:xfrm>
            <a:off x="732450" y="4244227"/>
            <a:ext cx="7679100" cy="4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lvl="0"/>
            <a:r>
              <a:rPr lang="en-US" sz="1500" dirty="0">
                <a:solidFill>
                  <a:schemeClr val="dk2"/>
                </a:solidFill>
              </a:rPr>
              <a:t>Tsolovikos et al., Estimation and Control of Fluid Flows Using Sparsity-Promoting Dynamic Mode Decomposition, IEEE Control Systems Letters,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26FBA-3345-6471-63F7-C7E7B9FD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0" y="1728716"/>
            <a:ext cx="2540000" cy="812800"/>
          </a:xfrm>
          <a:prstGeom prst="rect">
            <a:avLst/>
          </a:prstGeom>
        </p:spPr>
      </p:pic>
      <p:sp>
        <p:nvSpPr>
          <p:cNvPr id="8" name="Google Shape;240;p38">
            <a:extLst>
              <a:ext uri="{FF2B5EF4-FFF2-40B4-BE49-F238E27FC236}">
                <a16:creationId xmlns:a16="http://schemas.microsoft.com/office/drawing/2014/main" id="{51C624CC-4816-DCBB-D0E7-1359EC1A1A06}"/>
              </a:ext>
            </a:extLst>
          </p:cNvPr>
          <p:cNvSpPr txBox="1"/>
          <p:nvPr/>
        </p:nvSpPr>
        <p:spPr>
          <a:xfrm>
            <a:off x="732450" y="1296400"/>
            <a:ext cx="3162894" cy="4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dk2"/>
                </a:solidFill>
              </a:rPr>
              <a:t>DMDc</a:t>
            </a:r>
            <a:r>
              <a:rPr lang="en-US" sz="1500" dirty="0">
                <a:solidFill>
                  <a:schemeClr val="dk2"/>
                </a:solidFill>
              </a:rPr>
              <a:t> Reduced-Order Model:</a:t>
            </a: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364EA-5D33-B246-9011-52EA862D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50" y="3142769"/>
            <a:ext cx="2819400" cy="647700"/>
          </a:xfrm>
          <a:prstGeom prst="rect">
            <a:avLst/>
          </a:prstGeom>
        </p:spPr>
      </p:pic>
      <p:sp>
        <p:nvSpPr>
          <p:cNvPr id="10" name="Google Shape;240;p38">
            <a:extLst>
              <a:ext uri="{FF2B5EF4-FFF2-40B4-BE49-F238E27FC236}">
                <a16:creationId xmlns:a16="http://schemas.microsoft.com/office/drawing/2014/main" id="{B8888966-05BE-9D07-44B3-53819105134E}"/>
              </a:ext>
            </a:extLst>
          </p:cNvPr>
          <p:cNvSpPr txBox="1"/>
          <p:nvPr/>
        </p:nvSpPr>
        <p:spPr>
          <a:xfrm>
            <a:off x="732450" y="2619695"/>
            <a:ext cx="3162894" cy="48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</a:rPr>
              <a:t>Sparsity-Promoting Optimization:</a:t>
            </a: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2F8FE2-93C8-EA45-23D8-2256C604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96" y="1240545"/>
            <a:ext cx="4215354" cy="2571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6CF6B-D04F-13C5-ED20-D250D5189D81}"/>
              </a:ext>
            </a:extLst>
          </p:cNvPr>
          <p:cNvSpPr txBox="1"/>
          <p:nvPr/>
        </p:nvSpPr>
        <p:spPr>
          <a:xfrm>
            <a:off x="2700484" y="3829911"/>
            <a:ext cx="2389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Use reweighted L1 norm instead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77F19B-74E2-CCCE-860D-1A8F018D3F11}"/>
              </a:ext>
            </a:extLst>
          </p:cNvPr>
          <p:cNvCxnSpPr>
            <a:cxnSpLocks/>
            <a:stCxn id="12" idx="0"/>
            <a:endCxn id="9" idx="3"/>
          </p:cNvCxnSpPr>
          <p:nvPr/>
        </p:nvCxnSpPr>
        <p:spPr>
          <a:xfrm flipH="1" flipV="1">
            <a:off x="3551850" y="3466619"/>
            <a:ext cx="343494" cy="363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92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of Fluid Volumes | Laminar Boundary Layer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638" y="1130851"/>
            <a:ext cx="7698735" cy="35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 txBox="1"/>
          <p:nvPr/>
        </p:nvSpPr>
        <p:spPr>
          <a:xfrm>
            <a:off x="224494" y="4439980"/>
            <a:ext cx="8520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200" dirty="0">
                <a:solidFill>
                  <a:schemeClr val="bg2"/>
                </a:solidFill>
              </a:rPr>
              <a:t>Tsolovikos et al., Model Predictive Control of Material Volumes with Application to Vortical Structures, AIAA Journal,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2"/>
                </a:solidFill>
              </a:rPr>
              <a:t> </a:t>
            </a:r>
            <a:endParaRPr sz="1200" dirty="0">
              <a:solidFill>
                <a:schemeClr val="bg2"/>
              </a:solidFill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2347400" y="1879000"/>
            <a:ext cx="321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Volumes visualized by particles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373" y="427550"/>
            <a:ext cx="3900925" cy="41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Large-Scale Motion?</a:t>
            </a:r>
            <a:endParaRPr dirty="0"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311700" y="1130850"/>
            <a:ext cx="4251900" cy="3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Coherent motions in wall-bounded turbulent flows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Characteristics: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Size in the order of the boundary layer thickness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Large fraction of the turbulent kinetic energy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Significant contribution to average Reynolds shear stresses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Consist of smaller structures (e.g. hairpin vortices)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of Synthetic LSMs | Laminar Boundary Layer</a:t>
            </a:r>
            <a:endParaRPr/>
          </a:p>
        </p:txBody>
      </p:sp>
      <p:pic>
        <p:nvPicPr>
          <p:cNvPr id="373" name="Google Shape;3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425" y="1225300"/>
            <a:ext cx="6585150" cy="32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of Synthetic LSMs</a:t>
            </a:r>
            <a:endParaRPr/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48" y="1342112"/>
            <a:ext cx="7669714" cy="263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2"/>
          <p:cNvSpPr txBox="1"/>
          <p:nvPr/>
        </p:nvSpPr>
        <p:spPr>
          <a:xfrm>
            <a:off x="720250" y="4275775"/>
            <a:ext cx="770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Change in </a:t>
            </a:r>
            <a:r>
              <a:rPr lang="en-US" sz="1500" b="1">
                <a:solidFill>
                  <a:schemeClr val="dk2"/>
                </a:solidFill>
              </a:rPr>
              <a:t>Vorticity Fluctuation RMS</a:t>
            </a:r>
            <a:r>
              <a:rPr lang="en-US" sz="1500">
                <a:solidFill>
                  <a:schemeClr val="dk2"/>
                </a:solidFill>
              </a:rPr>
              <a:t> when targeting a synthetic LSM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37" y="2791638"/>
            <a:ext cx="3468857" cy="183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655" y="1609574"/>
            <a:ext cx="3568970" cy="18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625" y="1219201"/>
            <a:ext cx="3468877" cy="183763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9"/>
          <p:cNvSpPr txBox="1"/>
          <p:nvPr/>
        </p:nvSpPr>
        <p:spPr>
          <a:xfrm>
            <a:off x="3188775" y="1674650"/>
            <a:ext cx="127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DNS Ensemble Average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3188775" y="3447200"/>
            <a:ext cx="127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POD Projection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6">
            <a:alphaModFix/>
          </a:blip>
          <a:srcRect t="13464" b="5909"/>
          <a:stretch/>
        </p:blipFill>
        <p:spPr>
          <a:xfrm>
            <a:off x="4649125" y="111825"/>
            <a:ext cx="3888023" cy="161397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/>
        </p:nvSpPr>
        <p:spPr>
          <a:xfrm>
            <a:off x="7986300" y="718721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DMDc</a:t>
            </a:r>
            <a:endParaRPr dirty="0"/>
          </a:p>
        </p:txBody>
      </p:sp>
      <p:sp>
        <p:nvSpPr>
          <p:cNvPr id="354" name="Google Shape;354;p49"/>
          <p:cNvSpPr txBox="1"/>
          <p:nvPr/>
        </p:nvSpPr>
        <p:spPr>
          <a:xfrm>
            <a:off x="7986300" y="232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tlsDMDc</a:t>
            </a:r>
            <a:endParaRPr dirty="0"/>
          </a:p>
        </p:txBody>
      </p:sp>
      <p:pic>
        <p:nvPicPr>
          <p:cNvPr id="355" name="Google Shape;355;p49"/>
          <p:cNvPicPr preferRelativeResize="0"/>
          <p:nvPr/>
        </p:nvPicPr>
        <p:blipFill rotWithShape="1">
          <a:blip r:embed="rId7">
            <a:alphaModFix/>
          </a:blip>
          <a:srcRect t="11909"/>
          <a:stretch/>
        </p:blipFill>
        <p:spPr>
          <a:xfrm>
            <a:off x="4858700" y="3271051"/>
            <a:ext cx="3468877" cy="157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/>
          <p:nvPr/>
        </p:nvSpPr>
        <p:spPr>
          <a:xfrm>
            <a:off x="7743000" y="3877875"/>
            <a:ext cx="140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tlsDMDc</a:t>
            </a:r>
            <a:r>
              <a:rPr lang="en-US" dirty="0"/>
              <a:t> + GP*</a:t>
            </a:r>
            <a:endParaRPr dirty="0"/>
          </a:p>
        </p:txBody>
      </p:sp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Reduced-Order Models for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Downwash Prediction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CD058F-A167-A85F-AFD5-87AC0B6C5834}"/>
              </a:ext>
            </a:extLst>
          </p:cNvPr>
          <p:cNvSpPr txBox="1"/>
          <p:nvPr/>
        </p:nvSpPr>
        <p:spPr>
          <a:xfrm>
            <a:off x="5358384" y="4572000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*To be published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Reinforcement Learning (No Model Needed)</a:t>
            </a:r>
            <a:endParaRPr/>
          </a:p>
        </p:txBody>
      </p:sp>
      <p:pic>
        <p:nvPicPr>
          <p:cNvPr id="388" name="Google Shape;3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251"/>
            <a:ext cx="8839197" cy="25254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720250" y="4275775"/>
            <a:ext cx="770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</a:rPr>
              <a:t>Proximal Policy Optimization</a:t>
            </a:r>
            <a:r>
              <a:rPr lang="en-US" sz="1500">
                <a:solidFill>
                  <a:schemeClr val="dk2"/>
                </a:solidFill>
              </a:rPr>
              <a:t> with LSTM policy and discrete actions (jet is on/off)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311700" y="1130850"/>
            <a:ext cx="8520600" cy="3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LSMs in an </a:t>
            </a:r>
            <a:r>
              <a:rPr lang="en-US" b="1" dirty="0"/>
              <a:t>adverse pressure gradient</a:t>
            </a:r>
            <a:r>
              <a:rPr lang="en-US" dirty="0"/>
              <a:t> turbulent boundary layer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MPC control of LSMs for </a:t>
            </a:r>
            <a:r>
              <a:rPr lang="en-US" b="1" dirty="0"/>
              <a:t>separation delay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Large-eddy simulations to speed up computations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Dynamic Mode Decomposition + Gaussian Processes</a:t>
            </a:r>
            <a:r>
              <a:rPr lang="en-US" dirty="0"/>
              <a:t> for more accurate </a:t>
            </a:r>
            <a:r>
              <a:rPr lang="en-US" dirty="0" err="1"/>
              <a:t>flowfield</a:t>
            </a:r>
            <a:r>
              <a:rPr lang="en-US" dirty="0"/>
              <a:t> predictions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Reinforcement learning</a:t>
            </a:r>
            <a:r>
              <a:rPr lang="en-US" dirty="0"/>
              <a:t> for LSM control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3"/>
              </a:rPr>
              <a:t>alextsolovikos.github.io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Scheme</a:t>
            </a:r>
            <a:endParaRPr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26" y="1261021"/>
            <a:ext cx="7213247" cy="28845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>
            <a:off x="720250" y="4275775"/>
            <a:ext cx="770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</a:rPr>
              <a:t>Re-energize the boundary layer by moving LSMs toward the wall</a:t>
            </a:r>
            <a:endParaRPr sz="15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Turbulent Boundary Layer DNS</a:t>
            </a:r>
            <a:endParaRPr/>
          </a:p>
        </p:txBody>
      </p:sp>
      <p:sp>
        <p:nvSpPr>
          <p:cNvPr id="135" name="Google Shape;135;p28"/>
          <p:cNvSpPr txBox="1"/>
          <p:nvPr/>
        </p:nvSpPr>
        <p:spPr>
          <a:xfrm>
            <a:off x="732450" y="4115800"/>
            <a:ext cx="7679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</a:rPr>
              <a:t>Direct numerical simulation of a turbulent boundary layer at </a:t>
            </a:r>
            <a:r>
              <a:rPr lang="en-US" sz="1500" dirty="0" err="1">
                <a:solidFill>
                  <a:schemeClr val="dk2"/>
                </a:solidFill>
              </a:rPr>
              <a:t>Re</a:t>
            </a:r>
            <a:r>
              <a:rPr lang="en-US" sz="1500" baseline="-25000" dirty="0" err="1">
                <a:solidFill>
                  <a:schemeClr val="dk2"/>
                </a:solidFill>
              </a:rPr>
              <a:t>θ</a:t>
            </a:r>
            <a:r>
              <a:rPr lang="en-US" sz="1500" dirty="0">
                <a:solidFill>
                  <a:schemeClr val="dk2"/>
                </a:solidFill>
              </a:rPr>
              <a:t> = 1100 - 2000 using the spectral element code </a:t>
            </a:r>
            <a:r>
              <a:rPr lang="en-US" sz="1500" b="1" dirty="0">
                <a:solidFill>
                  <a:schemeClr val="dk2"/>
                </a:solidFill>
              </a:rPr>
              <a:t>Nek5000</a:t>
            </a:r>
            <a:r>
              <a:rPr lang="en-US" sz="1500" dirty="0">
                <a:solidFill>
                  <a:schemeClr val="dk2"/>
                </a:solidFill>
              </a:rPr>
              <a:t> | Boundary layer is tripped with random streamwise forcing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3" name="Google Shape;135;p28">
            <a:extLst>
              <a:ext uri="{FF2B5EF4-FFF2-40B4-BE49-F238E27FC236}">
                <a16:creationId xmlns:a16="http://schemas.microsoft.com/office/drawing/2014/main" id="{7340A1BA-8B1D-8AB2-BC00-2C7DF8C66D56}"/>
              </a:ext>
            </a:extLst>
          </p:cNvPr>
          <p:cNvSpPr txBox="1"/>
          <p:nvPr/>
        </p:nvSpPr>
        <p:spPr>
          <a:xfrm>
            <a:off x="6981079" y="1546841"/>
            <a:ext cx="1715536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</a:rPr>
              <a:t>Q Criterion </a:t>
            </a:r>
            <a:br>
              <a:rPr lang="en-US" sz="1500" dirty="0">
                <a:solidFill>
                  <a:schemeClr val="dk2"/>
                </a:solidFill>
              </a:rPr>
            </a:br>
            <a:r>
              <a:rPr lang="en-US" sz="1500" dirty="0" err="1">
                <a:solidFill>
                  <a:schemeClr val="dk2"/>
                </a:solidFill>
              </a:rPr>
              <a:t>isosurfaces</a:t>
            </a:r>
            <a:r>
              <a:rPr lang="en-US" sz="1500" dirty="0">
                <a:solidFill>
                  <a:schemeClr val="dk2"/>
                </a:solidFill>
              </a:rPr>
              <a:t> colored by height</a:t>
            </a: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9EC416-706B-87C0-0A7E-A42E0553B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88" r="9393" b="23367"/>
          <a:stretch/>
        </p:blipFill>
        <p:spPr>
          <a:xfrm>
            <a:off x="2298606" y="1048120"/>
            <a:ext cx="4546788" cy="30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8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Closer Look at Velocity Fluctuations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t="8062"/>
          <a:stretch/>
        </p:blipFill>
        <p:spPr>
          <a:xfrm>
            <a:off x="738800" y="1130850"/>
            <a:ext cx="7666400" cy="34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732450" y="4115800"/>
            <a:ext cx="767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Re</a:t>
            </a:r>
            <a:r>
              <a:rPr lang="en-US" sz="1500" baseline="-25000">
                <a:solidFill>
                  <a:schemeClr val="dk2"/>
                </a:solidFill>
              </a:rPr>
              <a:t>θ</a:t>
            </a:r>
            <a:r>
              <a:rPr lang="en-US" sz="1500">
                <a:solidFill>
                  <a:schemeClr val="dk2"/>
                </a:solidFill>
              </a:rPr>
              <a:t> = 1800 | Isosurfaces at u’ = ±0.1U</a:t>
            </a:r>
            <a:r>
              <a:rPr lang="en-US" sz="1500" baseline="-25000">
                <a:solidFill>
                  <a:schemeClr val="dk2"/>
                </a:solidFill>
              </a:rPr>
              <a:t>inf</a:t>
            </a:r>
            <a:endParaRPr sz="1500">
              <a:solidFill>
                <a:schemeClr val="dk2"/>
              </a:solidFill>
            </a:endParaRPr>
          </a:p>
        </p:txBody>
      </p:sp>
      <p:grpSp>
        <p:nvGrpSpPr>
          <p:cNvPr id="211" name="Google Shape;211;p35"/>
          <p:cNvGrpSpPr/>
          <p:nvPr/>
        </p:nvGrpSpPr>
        <p:grpSpPr>
          <a:xfrm>
            <a:off x="4271692" y="945313"/>
            <a:ext cx="600600" cy="369300"/>
            <a:chOff x="4271692" y="945313"/>
            <a:chExt cx="600600" cy="369300"/>
          </a:xfrm>
        </p:grpSpPr>
        <p:cxnSp>
          <p:nvCxnSpPr>
            <p:cNvPr id="212" name="Google Shape;212;p35"/>
            <p:cNvCxnSpPr/>
            <p:nvPr/>
          </p:nvCxnSpPr>
          <p:spPr>
            <a:xfrm rot="5400000">
              <a:off x="4568550" y="1070500"/>
              <a:ext cx="6900" cy="4755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3" name="Google Shape;213;p35"/>
            <p:cNvSpPr txBox="1"/>
            <p:nvPr/>
          </p:nvSpPr>
          <p:spPr>
            <a:xfrm>
              <a:off x="4271692" y="945313"/>
              <a:ext cx="60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2"/>
                  </a:solidFill>
                </a:rPr>
                <a:t>δ</a:t>
              </a:r>
              <a:r>
                <a:rPr lang="en-US" sz="1200" baseline="-25000" dirty="0">
                  <a:solidFill>
                    <a:schemeClr val="dk2"/>
                  </a:solidFill>
                </a:rPr>
                <a:t>99</a:t>
              </a:r>
              <a:endParaRPr sz="1100" dirty="0"/>
            </a:p>
          </p:txBody>
        </p:sp>
      </p:grpSp>
      <p:sp>
        <p:nvSpPr>
          <p:cNvPr id="2" name="Google Shape;213;p35">
            <a:extLst>
              <a:ext uri="{FF2B5EF4-FFF2-40B4-BE49-F238E27FC236}">
                <a16:creationId xmlns:a16="http://schemas.microsoft.com/office/drawing/2014/main" id="{CEB1AC66-DF69-8892-0A2B-E5BD4BCE31D6}"/>
              </a:ext>
            </a:extLst>
          </p:cNvPr>
          <p:cNvSpPr txBox="1"/>
          <p:nvPr/>
        </p:nvSpPr>
        <p:spPr>
          <a:xfrm>
            <a:off x="2658902" y="1964405"/>
            <a:ext cx="600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Slow</a:t>
            </a:r>
            <a:endParaRPr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Google Shape;213;p35">
            <a:extLst>
              <a:ext uri="{FF2B5EF4-FFF2-40B4-BE49-F238E27FC236}">
                <a16:creationId xmlns:a16="http://schemas.microsoft.com/office/drawing/2014/main" id="{6B766051-055A-1B7E-C64A-EA78AED40F64}"/>
              </a:ext>
            </a:extLst>
          </p:cNvPr>
          <p:cNvSpPr txBox="1"/>
          <p:nvPr/>
        </p:nvSpPr>
        <p:spPr>
          <a:xfrm>
            <a:off x="4209150" y="2482088"/>
            <a:ext cx="600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Fast</a:t>
            </a:r>
            <a:endParaRPr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Side View of Positive Fluctuations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00" y="978451"/>
            <a:ext cx="7666391" cy="37078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732450" y="4115800"/>
            <a:ext cx="767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2"/>
                </a:solidFill>
              </a:rPr>
              <a:t>Positive</a:t>
            </a:r>
            <a:r>
              <a:rPr lang="en-US" sz="1500">
                <a:solidFill>
                  <a:schemeClr val="dk2"/>
                </a:solidFill>
              </a:rPr>
              <a:t> velocity fluctuations reside </a:t>
            </a:r>
            <a:r>
              <a:rPr lang="en-US" sz="1500" b="1">
                <a:solidFill>
                  <a:schemeClr val="dk2"/>
                </a:solidFill>
              </a:rPr>
              <a:t>lower</a:t>
            </a:r>
            <a:r>
              <a:rPr lang="en-US" sz="1500">
                <a:solidFill>
                  <a:schemeClr val="dk2"/>
                </a:solidFill>
              </a:rPr>
              <a:t> in the boundary layer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" name="Google Shape;213;p35">
            <a:extLst>
              <a:ext uri="{FF2B5EF4-FFF2-40B4-BE49-F238E27FC236}">
                <a16:creationId xmlns:a16="http://schemas.microsoft.com/office/drawing/2014/main" id="{12C5F9D2-6973-8288-B72D-27E41CF8A424}"/>
              </a:ext>
            </a:extLst>
          </p:cNvPr>
          <p:cNvSpPr txBox="1"/>
          <p:nvPr/>
        </p:nvSpPr>
        <p:spPr>
          <a:xfrm>
            <a:off x="4209150" y="2800139"/>
            <a:ext cx="600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Fast</a:t>
            </a:r>
            <a:endParaRPr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oogle Shape;211;p35">
            <a:extLst>
              <a:ext uri="{FF2B5EF4-FFF2-40B4-BE49-F238E27FC236}">
                <a16:creationId xmlns:a16="http://schemas.microsoft.com/office/drawing/2014/main" id="{43401C81-E9F4-9A2E-4233-71E811E5D9C3}"/>
              </a:ext>
            </a:extLst>
          </p:cNvPr>
          <p:cNvGrpSpPr/>
          <p:nvPr/>
        </p:nvGrpSpPr>
        <p:grpSpPr>
          <a:xfrm>
            <a:off x="8531991" y="2688154"/>
            <a:ext cx="600600" cy="530352"/>
            <a:chOff x="4322841" y="497130"/>
            <a:chExt cx="600600" cy="530352"/>
          </a:xfrm>
        </p:grpSpPr>
        <p:cxnSp>
          <p:nvCxnSpPr>
            <p:cNvPr id="4" name="Google Shape;212;p35">
              <a:extLst>
                <a:ext uri="{FF2B5EF4-FFF2-40B4-BE49-F238E27FC236}">
                  <a16:creationId xmlns:a16="http://schemas.microsoft.com/office/drawing/2014/main" id="{4B569960-0E61-EC9D-3E67-0454AD8DEC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59090" y="497130"/>
              <a:ext cx="6900" cy="530352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213;p35">
              <a:extLst>
                <a:ext uri="{FF2B5EF4-FFF2-40B4-BE49-F238E27FC236}">
                  <a16:creationId xmlns:a16="http://schemas.microsoft.com/office/drawing/2014/main" id="{72DD4C32-BB65-8AE9-3AAA-A19DA07420B4}"/>
                </a:ext>
              </a:extLst>
            </p:cNvPr>
            <p:cNvSpPr txBox="1"/>
            <p:nvPr/>
          </p:nvSpPr>
          <p:spPr>
            <a:xfrm>
              <a:off x="4322841" y="577656"/>
              <a:ext cx="60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2"/>
                  </a:solidFill>
                </a:rPr>
                <a:t>δ</a:t>
              </a:r>
              <a:r>
                <a:rPr lang="en-US" sz="1200" baseline="-25000" dirty="0">
                  <a:solidFill>
                    <a:schemeClr val="dk2"/>
                  </a:solidFill>
                </a:rPr>
                <a:t>99</a:t>
              </a:r>
              <a:endParaRPr sz="11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Side View of Negative Fluctuations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00" y="978451"/>
            <a:ext cx="7666391" cy="37078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732450" y="4115800"/>
            <a:ext cx="7679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dk2"/>
                </a:solidFill>
              </a:rPr>
              <a:t>Negative</a:t>
            </a:r>
            <a:r>
              <a:rPr lang="en-US" sz="1500" dirty="0">
                <a:solidFill>
                  <a:schemeClr val="dk2"/>
                </a:solidFill>
              </a:rPr>
              <a:t> velocity fluctuations reside </a:t>
            </a:r>
            <a:r>
              <a:rPr lang="en-US" sz="1500" b="1" dirty="0">
                <a:solidFill>
                  <a:schemeClr val="dk2"/>
                </a:solidFill>
              </a:rPr>
              <a:t>higher</a:t>
            </a:r>
            <a:r>
              <a:rPr lang="en-US" sz="1500" dirty="0">
                <a:solidFill>
                  <a:schemeClr val="dk2"/>
                </a:solidFill>
              </a:rPr>
              <a:t> in the boundary layer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2" name="Google Shape;213;p35">
            <a:extLst>
              <a:ext uri="{FF2B5EF4-FFF2-40B4-BE49-F238E27FC236}">
                <a16:creationId xmlns:a16="http://schemas.microsoft.com/office/drawing/2014/main" id="{B4421552-546A-C002-B122-C7C1EE4CE785}"/>
              </a:ext>
            </a:extLst>
          </p:cNvPr>
          <p:cNvSpPr txBox="1"/>
          <p:nvPr/>
        </p:nvSpPr>
        <p:spPr>
          <a:xfrm>
            <a:off x="4209150" y="2800139"/>
            <a:ext cx="6006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Slow</a:t>
            </a:r>
            <a:endParaRPr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6" name="Google Shape;211;p35">
            <a:extLst>
              <a:ext uri="{FF2B5EF4-FFF2-40B4-BE49-F238E27FC236}">
                <a16:creationId xmlns:a16="http://schemas.microsoft.com/office/drawing/2014/main" id="{184DF547-083C-BC06-85A4-25D732865AEF}"/>
              </a:ext>
            </a:extLst>
          </p:cNvPr>
          <p:cNvGrpSpPr/>
          <p:nvPr/>
        </p:nvGrpSpPr>
        <p:grpSpPr>
          <a:xfrm>
            <a:off x="8531991" y="2688154"/>
            <a:ext cx="600600" cy="530352"/>
            <a:chOff x="4322841" y="497130"/>
            <a:chExt cx="600600" cy="530352"/>
          </a:xfrm>
        </p:grpSpPr>
        <p:cxnSp>
          <p:nvCxnSpPr>
            <p:cNvPr id="7" name="Google Shape;212;p35">
              <a:extLst>
                <a:ext uri="{FF2B5EF4-FFF2-40B4-BE49-F238E27FC236}">
                  <a16:creationId xmlns:a16="http://schemas.microsoft.com/office/drawing/2014/main" id="{B12D3E9F-48FF-314C-57B9-B076CB6713B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59090" y="497130"/>
              <a:ext cx="6900" cy="530352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213;p35">
              <a:extLst>
                <a:ext uri="{FF2B5EF4-FFF2-40B4-BE49-F238E27FC236}">
                  <a16:creationId xmlns:a16="http://schemas.microsoft.com/office/drawing/2014/main" id="{9DF753DC-E766-C10A-82C2-8E73AE7BEBFE}"/>
                </a:ext>
              </a:extLst>
            </p:cNvPr>
            <p:cNvSpPr txBox="1"/>
            <p:nvPr/>
          </p:nvSpPr>
          <p:spPr>
            <a:xfrm>
              <a:off x="4322841" y="577656"/>
              <a:ext cx="60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2"/>
                  </a:solidFill>
                </a:rPr>
                <a:t>δ</a:t>
              </a:r>
              <a:r>
                <a:rPr lang="en-US" sz="1200" baseline="-25000" dirty="0">
                  <a:solidFill>
                    <a:schemeClr val="dk2"/>
                  </a:solidFill>
                </a:rPr>
                <a:t>99</a:t>
              </a:r>
              <a:endParaRPr sz="1100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Predictive Control of LSMs</a:t>
            </a:r>
            <a:endParaRPr/>
          </a:p>
        </p:txBody>
      </p:sp>
      <p:sp>
        <p:nvSpPr>
          <p:cNvPr id="333" name="Google Shape;333;p48"/>
          <p:cNvSpPr txBox="1"/>
          <p:nvPr/>
        </p:nvSpPr>
        <p:spPr>
          <a:xfrm>
            <a:off x="685350" y="1428750"/>
            <a:ext cx="204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Detect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Volumes of LSMs to target</a:t>
            </a:r>
            <a:endParaRPr/>
          </a:p>
        </p:txBody>
      </p:sp>
      <p:sp>
        <p:nvSpPr>
          <p:cNvPr id="334" name="Google Shape;334;p48"/>
          <p:cNvSpPr txBox="1"/>
          <p:nvPr/>
        </p:nvSpPr>
        <p:spPr>
          <a:xfrm>
            <a:off x="3565538" y="1428750"/>
            <a:ext cx="1465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Predict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LSM Movement</a:t>
            </a:r>
            <a:endParaRPr/>
          </a:p>
        </p:txBody>
      </p:sp>
      <p:sp>
        <p:nvSpPr>
          <p:cNvPr id="335" name="Google Shape;335;p48"/>
          <p:cNvSpPr txBox="1"/>
          <p:nvPr/>
        </p:nvSpPr>
        <p:spPr>
          <a:xfrm>
            <a:off x="5817100" y="1428750"/>
            <a:ext cx="266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Actuate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downwash when LSM is near the actuator</a:t>
            </a:r>
            <a:endParaRPr/>
          </a:p>
        </p:txBody>
      </p:sp>
      <p:cxnSp>
        <p:nvCxnSpPr>
          <p:cNvPr id="336" name="Google Shape;336;p48"/>
          <p:cNvCxnSpPr/>
          <p:nvPr/>
        </p:nvCxnSpPr>
        <p:spPr>
          <a:xfrm>
            <a:off x="5031350" y="1782750"/>
            <a:ext cx="83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48"/>
          <p:cNvCxnSpPr/>
          <p:nvPr/>
        </p:nvCxnSpPr>
        <p:spPr>
          <a:xfrm flipH="1">
            <a:off x="7147300" y="2366613"/>
            <a:ext cx="6900" cy="66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48"/>
          <p:cNvCxnSpPr/>
          <p:nvPr/>
        </p:nvCxnSpPr>
        <p:spPr>
          <a:xfrm flipH="1">
            <a:off x="1706625" y="3024825"/>
            <a:ext cx="5452200" cy="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48"/>
          <p:cNvCxnSpPr/>
          <p:nvPr/>
        </p:nvCxnSpPr>
        <p:spPr>
          <a:xfrm flipH="1">
            <a:off x="1706550" y="2366625"/>
            <a:ext cx="6900" cy="66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0" name="Google Shape;340;p48"/>
          <p:cNvCxnSpPr/>
          <p:nvPr/>
        </p:nvCxnSpPr>
        <p:spPr>
          <a:xfrm>
            <a:off x="2669150" y="1782750"/>
            <a:ext cx="83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1" name="Google Shape;341;p48"/>
          <p:cNvPicPr preferRelativeResize="0"/>
          <p:nvPr/>
        </p:nvPicPr>
        <p:blipFill rotWithShape="1">
          <a:blip r:embed="rId3">
            <a:alphaModFix/>
          </a:blip>
          <a:srcRect l="6795" t="26031" r="3073" b="22917"/>
          <a:stretch/>
        </p:blipFill>
        <p:spPr>
          <a:xfrm>
            <a:off x="628963" y="3344775"/>
            <a:ext cx="7966325" cy="12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>
            <a:spLocks noGrp="1"/>
          </p:cNvSpPr>
          <p:nvPr>
            <p:ph type="sldNum" idx="12"/>
          </p:nvPr>
        </p:nvSpPr>
        <p:spPr>
          <a:xfrm>
            <a:off x="8595300" y="4844398"/>
            <a:ext cx="548700" cy="2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/>
          </p:nvPr>
        </p:nvSpPr>
        <p:spPr>
          <a:xfrm>
            <a:off x="311700" y="285151"/>
            <a:ext cx="8520600" cy="8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Detect an LSM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19A2A-B494-16EE-2382-9C8E0538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383030"/>
            <a:ext cx="7132320" cy="2377440"/>
          </a:xfrm>
          <a:prstGeom prst="rect">
            <a:avLst/>
          </a:prstGeom>
        </p:spPr>
      </p:pic>
      <p:sp>
        <p:nvSpPr>
          <p:cNvPr id="4" name="Google Shape;240;p38">
            <a:extLst>
              <a:ext uri="{FF2B5EF4-FFF2-40B4-BE49-F238E27FC236}">
                <a16:creationId xmlns:a16="http://schemas.microsoft.com/office/drawing/2014/main" id="{94241E03-A5F7-F805-5B4A-3E37A0D8501A}"/>
              </a:ext>
            </a:extLst>
          </p:cNvPr>
          <p:cNvSpPr txBox="1"/>
          <p:nvPr/>
        </p:nvSpPr>
        <p:spPr>
          <a:xfrm>
            <a:off x="732450" y="4115800"/>
            <a:ext cx="7679100" cy="72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</a:rPr>
              <a:t>Use the 3D </a:t>
            </a:r>
            <a:r>
              <a:rPr lang="en-US" sz="1500" dirty="0" err="1">
                <a:solidFill>
                  <a:schemeClr val="dk2"/>
                </a:solidFill>
              </a:rPr>
              <a:t>flowfield</a:t>
            </a:r>
            <a:r>
              <a:rPr lang="en-US" sz="1500" dirty="0">
                <a:solidFill>
                  <a:schemeClr val="dk2"/>
                </a:solidFill>
              </a:rPr>
              <a:t> to directly detect LSMs </a:t>
            </a:r>
            <a:br>
              <a:rPr lang="en-US" sz="1500" dirty="0">
                <a:solidFill>
                  <a:schemeClr val="dk2"/>
                </a:solidFill>
              </a:rPr>
            </a:br>
            <a:r>
              <a:rPr lang="en-US" sz="1500" dirty="0">
                <a:solidFill>
                  <a:schemeClr val="dk2"/>
                </a:solidFill>
              </a:rPr>
              <a:t>(e.g. by low-pass filtering the streamwise velocity fluctuations)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5" name="Google Shape;240;p38">
            <a:extLst>
              <a:ext uri="{FF2B5EF4-FFF2-40B4-BE49-F238E27FC236}">
                <a16:creationId xmlns:a16="http://schemas.microsoft.com/office/drawing/2014/main" id="{964C6925-D119-45E3-B978-A50C2E0DC759}"/>
              </a:ext>
            </a:extLst>
          </p:cNvPr>
          <p:cNvSpPr txBox="1"/>
          <p:nvPr/>
        </p:nvSpPr>
        <p:spPr>
          <a:xfrm>
            <a:off x="4943856" y="1626728"/>
            <a:ext cx="2663952" cy="75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Volume can be represented with a Gaussian mixture</a:t>
            </a:r>
            <a:endParaRPr dirty="0">
              <a:solidFill>
                <a:schemeClr val="dk2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D7C533-32F0-4B56-5929-8676368EE4DC}"/>
              </a:ext>
            </a:extLst>
          </p:cNvPr>
          <p:cNvCxnSpPr>
            <a:stCxn id="5" idx="1"/>
          </p:cNvCxnSpPr>
          <p:nvPr/>
        </p:nvCxnSpPr>
        <p:spPr>
          <a:xfrm flipH="1">
            <a:off x="4343400" y="2006656"/>
            <a:ext cx="600456" cy="30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6880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624</Words>
  <Application>Microsoft Macintosh PowerPoint</Application>
  <PresentationFormat>On-screen Show (16:9)</PresentationFormat>
  <Paragraphs>132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Helvetica Neue</vt:lpstr>
      <vt:lpstr>Simple Light</vt:lpstr>
      <vt:lpstr>Simple Light</vt:lpstr>
      <vt:lpstr>Control of Large-Scale Motions in Turbulent Boundary Layers</vt:lpstr>
      <vt:lpstr>What is a Large-Scale Motion?</vt:lpstr>
      <vt:lpstr>Control Scheme</vt:lpstr>
      <vt:lpstr>Turbulent Boundary Layer DNS</vt:lpstr>
      <vt:lpstr>A Closer Look at Velocity Fluctuations</vt:lpstr>
      <vt:lpstr>Side View of Positive Fluctuations</vt:lpstr>
      <vt:lpstr>Side View of Negative Fluctuations</vt:lpstr>
      <vt:lpstr>Model Predictive Control of LSMs</vt:lpstr>
      <vt:lpstr>Detect an LSM</vt:lpstr>
      <vt:lpstr>Predict LSM Trajectory</vt:lpstr>
      <vt:lpstr>Creating Downwash</vt:lpstr>
      <vt:lpstr>Force Field Distributions (x-y plane)</vt:lpstr>
      <vt:lpstr>Plasma Actuators*</vt:lpstr>
      <vt:lpstr>Gaussian Jet: Mid-plane Wall-Normal Velocity</vt:lpstr>
      <vt:lpstr>Gamma Jet: Mid-plane Wall Normal Velocity</vt:lpstr>
      <vt:lpstr>Optimal Output Tracking Control</vt:lpstr>
      <vt:lpstr>Optimal Output Tracking Control</vt:lpstr>
      <vt:lpstr>Sparsity-Promoting DMD with Control</vt:lpstr>
      <vt:lpstr>Control of Fluid Volumes | Laminar Boundary Layer</vt:lpstr>
      <vt:lpstr>Control of Synthetic LSMs | Laminar Boundary Layer</vt:lpstr>
      <vt:lpstr>Control of Synthetic LSMs</vt:lpstr>
      <vt:lpstr>Reduced-Order Models for  Downwash Prediction</vt:lpstr>
      <vt:lpstr>Reinforcement Learning (No Model Needed)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of Large-Scale Motions in Turbulent Boundary Layers</dc:title>
  <cp:lastModifiedBy>Tsolovikos, Alex</cp:lastModifiedBy>
  <cp:revision>6</cp:revision>
  <dcterms:modified xsi:type="dcterms:W3CDTF">2022-08-04T05:10:11Z</dcterms:modified>
</cp:coreProperties>
</file>